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nton" pitchFamily="2" charset="0"/>
      <p:regular r:id="rId16"/>
    </p:embeddedFont>
    <p:embeddedFont>
      <p:font typeface="Anton Italics" panose="020B0604020202020204" charset="0"/>
      <p:regular r:id="rId17"/>
    </p:embeddedFont>
    <p:embeddedFont>
      <p:font typeface="Canva Sans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93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22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6793741" y="3623929"/>
            <a:ext cx="11494259" cy="2591938"/>
            <a:chOff x="0" y="0"/>
            <a:chExt cx="3027295" cy="6826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027294" cy="682650"/>
            </a:xfrm>
            <a:custGeom>
              <a:avLst/>
              <a:gdLst/>
              <a:ahLst/>
              <a:cxnLst/>
              <a:rect l="l" t="t" r="r" b="b"/>
              <a:pathLst>
                <a:path w="3027294" h="682650">
                  <a:moveTo>
                    <a:pt x="0" y="0"/>
                  </a:moveTo>
                  <a:lnTo>
                    <a:pt x="3027294" y="0"/>
                  </a:lnTo>
                  <a:lnTo>
                    <a:pt x="3027294" y="682650"/>
                  </a:lnTo>
                  <a:lnTo>
                    <a:pt x="0" y="682650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027295" cy="711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510065" y="4025311"/>
            <a:ext cx="14025570" cy="2313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133"/>
              </a:lnSpc>
            </a:pPr>
            <a:r>
              <a:rPr lang="en-US" sz="18035" spc="-721" dirty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MEMORY GAME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10065" y="6450729"/>
            <a:ext cx="5919649" cy="627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2"/>
              </a:lnSpc>
            </a:pPr>
            <a:r>
              <a:rPr lang="en-US" sz="4135" spc="-82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USING</a:t>
            </a:r>
            <a:r>
              <a:rPr lang="en-US" sz="4135" i="1" spc="-82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 </a:t>
            </a:r>
            <a:r>
              <a:rPr lang="en-US" sz="4135" spc="-82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JAVA</a:t>
            </a:r>
            <a:r>
              <a:rPr lang="en-US" sz="4135" i="1" spc="-82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 </a:t>
            </a:r>
            <a:r>
              <a:rPr lang="en-US" sz="4135" spc="-82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SWINGS</a:t>
            </a:r>
            <a:r>
              <a:rPr lang="en-US" sz="4135" i="1" spc="-82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/  </a:t>
            </a:r>
            <a:r>
              <a:rPr lang="en-US" sz="4135" spc="-82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AWT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D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59420" y="418356"/>
            <a:ext cx="4240709" cy="3053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15"/>
              </a:lnSpc>
            </a:pPr>
            <a:r>
              <a:rPr lang="en-US" sz="5796" dirty="0">
                <a:solidFill>
                  <a:srgbClr val="8AB2A6"/>
                </a:solidFill>
                <a:latin typeface="Anton"/>
                <a:ea typeface="Anton"/>
                <a:cs typeface="Anton"/>
                <a:sym typeface="Anton"/>
              </a:rPr>
              <a:t>L Mohan Royal</a:t>
            </a:r>
          </a:p>
          <a:p>
            <a:pPr algn="ctr">
              <a:lnSpc>
                <a:spcPts val="8115"/>
              </a:lnSpc>
            </a:pPr>
            <a:r>
              <a:rPr lang="en-US" sz="5796" dirty="0">
                <a:solidFill>
                  <a:srgbClr val="8AB2A6"/>
                </a:solidFill>
                <a:latin typeface="Anton"/>
                <a:ea typeface="Anton"/>
                <a:cs typeface="Anton"/>
                <a:sym typeface="Anton"/>
              </a:rPr>
              <a:t>SE23UARI142 </a:t>
            </a:r>
          </a:p>
          <a:p>
            <a:pPr algn="ctr">
              <a:lnSpc>
                <a:spcPts val="8115"/>
              </a:lnSpc>
            </a:pPr>
            <a:endParaRPr lang="en-US" sz="5796" dirty="0">
              <a:solidFill>
                <a:srgbClr val="8AB2A6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30560" y="2482513"/>
            <a:ext cx="9339138" cy="989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23"/>
              </a:lnSpc>
            </a:pPr>
            <a:r>
              <a:rPr lang="en-US" sz="5802" dirty="0">
                <a:solidFill>
                  <a:srgbClr val="8AB2A6"/>
                </a:solidFill>
                <a:latin typeface="Anton"/>
                <a:ea typeface="Anton"/>
                <a:cs typeface="Anton"/>
                <a:sym typeface="Anton"/>
              </a:rPr>
              <a:t>Sound &amp; Resource Management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293" y="5008091"/>
            <a:ext cx="14622661" cy="3614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3415" lvl="1" indent="-371708" algn="l">
              <a:lnSpc>
                <a:spcPts val="5819"/>
              </a:lnSpc>
              <a:buFont typeface="Arial"/>
              <a:buChar char="•"/>
            </a:pPr>
            <a:r>
              <a:rPr lang="en-US" sz="3443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Integrated sound effects using </a:t>
            </a:r>
            <a:r>
              <a:rPr lang="en-US" sz="3443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javax.sound.sampled</a:t>
            </a:r>
            <a:r>
              <a:rPr lang="en-US" sz="3443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.</a:t>
            </a:r>
          </a:p>
          <a:p>
            <a:pPr marL="743415" lvl="1" indent="-371708" algn="l">
              <a:lnSpc>
                <a:spcPts val="5819"/>
              </a:lnSpc>
              <a:buFont typeface="Arial"/>
              <a:buChar char="•"/>
            </a:pPr>
            <a:r>
              <a:rPr lang="en-US" sz="3443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Implemented </a:t>
            </a:r>
            <a:r>
              <a:rPr lang="en-US" sz="3443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playSound</a:t>
            </a:r>
            <a:r>
              <a:rPr lang="en-US" sz="3443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() for flip, match, wrong, and win sounds.</a:t>
            </a:r>
          </a:p>
          <a:p>
            <a:pPr marL="743415" lvl="1" indent="-371708" algn="l">
              <a:lnSpc>
                <a:spcPts val="5819"/>
              </a:lnSpc>
              <a:buFont typeface="Arial"/>
              <a:buChar char="•"/>
            </a:pPr>
            <a:r>
              <a:rPr lang="en-US" sz="3443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Handled resource loading for images and sounds.</a:t>
            </a:r>
          </a:p>
          <a:p>
            <a:pPr marL="743415" lvl="1" indent="-371708" algn="l">
              <a:lnSpc>
                <a:spcPts val="5819"/>
              </a:lnSpc>
              <a:buFont typeface="Arial"/>
              <a:buChar char="•"/>
            </a:pPr>
            <a:r>
              <a:rPr lang="en-US" sz="3443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Added sound toggle functionality (🔊 / 🔇).</a:t>
            </a:r>
          </a:p>
          <a:p>
            <a:pPr algn="l">
              <a:lnSpc>
                <a:spcPts val="5819"/>
              </a:lnSpc>
            </a:pPr>
            <a:endParaRPr lang="en-US" sz="3443" b="1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D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45313" y="510540"/>
            <a:ext cx="7778502" cy="877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8AB2A6"/>
                </a:solidFill>
                <a:latin typeface="Anton"/>
                <a:ea typeface="Anton"/>
                <a:cs typeface="Anton"/>
                <a:sym typeface="Anton"/>
              </a:rPr>
              <a:t>Dheeraj Sai Sudheesh Vakada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26296" y="1569625"/>
            <a:ext cx="5064903" cy="8778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64"/>
              </a:lnSpc>
            </a:pPr>
            <a:r>
              <a:rPr lang="en-US" sz="5188" b="1" dirty="0">
                <a:solidFill>
                  <a:srgbClr val="8AB2A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SE23UARI163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70399" y="2917074"/>
            <a:ext cx="8943231" cy="927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 dirty="0">
                <a:solidFill>
                  <a:srgbClr val="8AB2A6"/>
                </a:solidFill>
                <a:latin typeface="Anton"/>
                <a:ea typeface="Anton"/>
                <a:cs typeface="Anton"/>
                <a:sym typeface="Anton"/>
              </a:rPr>
              <a:t>Game Features &amp; Enhancements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-5835" y="5240877"/>
            <a:ext cx="17259300" cy="3027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4855" lvl="1" indent="-372428" algn="l">
              <a:lnSpc>
                <a:spcPts val="4830"/>
              </a:lnSpc>
              <a:buFont typeface="Arial"/>
              <a:buChar char="•"/>
            </a:pPr>
            <a:r>
              <a:rPr lang="en-US" sz="345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Implemented difficulty levels (Easy, Medium, Hard).</a:t>
            </a:r>
          </a:p>
          <a:p>
            <a:pPr marL="744855" lvl="1" indent="-372428" algn="l">
              <a:lnSpc>
                <a:spcPts val="4830"/>
              </a:lnSpc>
              <a:buFont typeface="Arial"/>
              <a:buChar char="•"/>
            </a:pPr>
            <a:r>
              <a:rPr lang="en-US" sz="345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Implemented time tracking using </a:t>
            </a:r>
            <a:r>
              <a:rPr lang="en-US" sz="3450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javax.swing.Timer</a:t>
            </a:r>
            <a:r>
              <a:rPr lang="en-US" sz="345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.</a:t>
            </a:r>
          </a:p>
          <a:p>
            <a:pPr marL="744855" lvl="1" indent="-372428" algn="l">
              <a:lnSpc>
                <a:spcPts val="4830"/>
              </a:lnSpc>
              <a:buFont typeface="Arial"/>
              <a:buChar char="•"/>
            </a:pPr>
            <a:r>
              <a:rPr lang="en-US" sz="345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Added dark/light theme switching.</a:t>
            </a:r>
          </a:p>
          <a:p>
            <a:pPr marL="744855" lvl="1" indent="-372428" algn="l">
              <a:lnSpc>
                <a:spcPts val="4830"/>
              </a:lnSpc>
              <a:buFont typeface="Arial"/>
              <a:buChar char="•"/>
            </a:pPr>
            <a:r>
              <a:rPr lang="en-US" sz="345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Implemented restart functionality and UI updates.</a:t>
            </a:r>
          </a:p>
          <a:p>
            <a:pPr algn="l">
              <a:lnSpc>
                <a:spcPts val="4830"/>
              </a:lnSpc>
            </a:pPr>
            <a:endParaRPr lang="en-US" sz="3450" b="1" dirty="0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D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83145"/>
            <a:ext cx="18288000" cy="9920710"/>
          </a:xfrm>
          <a:custGeom>
            <a:avLst/>
            <a:gdLst/>
            <a:ahLst/>
            <a:cxnLst/>
            <a:rect l="l" t="t" r="r" b="b"/>
            <a:pathLst>
              <a:path w="18288000" h="9920710">
                <a:moveTo>
                  <a:pt x="0" y="0"/>
                </a:moveTo>
                <a:lnTo>
                  <a:pt x="18288000" y="0"/>
                </a:lnTo>
                <a:lnTo>
                  <a:pt x="18288000" y="9920710"/>
                </a:lnTo>
                <a:lnTo>
                  <a:pt x="0" y="99207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D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73239"/>
            <a:ext cx="18318685" cy="9740523"/>
          </a:xfrm>
          <a:custGeom>
            <a:avLst/>
            <a:gdLst/>
            <a:ahLst/>
            <a:cxnLst/>
            <a:rect l="l" t="t" r="r" b="b"/>
            <a:pathLst>
              <a:path w="18318685" h="9740523">
                <a:moveTo>
                  <a:pt x="0" y="0"/>
                </a:moveTo>
                <a:lnTo>
                  <a:pt x="18318685" y="0"/>
                </a:lnTo>
                <a:lnTo>
                  <a:pt x="18318685" y="9740522"/>
                </a:lnTo>
                <a:lnTo>
                  <a:pt x="0" y="97405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7" b="-5258"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3680855"/>
            <a:ext cx="16230600" cy="3146795"/>
            <a:chOff x="0" y="0"/>
            <a:chExt cx="2696887" cy="52287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696887" cy="522873"/>
            </a:xfrm>
            <a:custGeom>
              <a:avLst/>
              <a:gdLst/>
              <a:ahLst/>
              <a:cxnLst/>
              <a:rect l="l" t="t" r="r" b="b"/>
              <a:pathLst>
                <a:path w="2696887" h="522873">
                  <a:moveTo>
                    <a:pt x="2696887" y="24327"/>
                  </a:moveTo>
                  <a:lnTo>
                    <a:pt x="2696887" y="498546"/>
                  </a:lnTo>
                  <a:cubicBezTo>
                    <a:pt x="2696887" y="511981"/>
                    <a:pt x="2685995" y="522873"/>
                    <a:pt x="2672560" y="522873"/>
                  </a:cubicBezTo>
                  <a:lnTo>
                    <a:pt x="24327" y="522873"/>
                  </a:lnTo>
                  <a:cubicBezTo>
                    <a:pt x="10891" y="522873"/>
                    <a:pt x="0" y="511981"/>
                    <a:pt x="0" y="498546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lnTo>
                    <a:pt x="2672560" y="0"/>
                  </a:lnTo>
                  <a:cubicBezTo>
                    <a:pt x="2685995" y="0"/>
                    <a:pt x="2696887" y="10891"/>
                    <a:pt x="2696887" y="2432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8AB2A6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2696887" cy="522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4064742"/>
            <a:ext cx="2556436" cy="2157516"/>
            <a:chOff x="0" y="0"/>
            <a:chExt cx="673300" cy="56823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73300" cy="568235"/>
            </a:xfrm>
            <a:custGeom>
              <a:avLst/>
              <a:gdLst/>
              <a:ahLst/>
              <a:cxnLst/>
              <a:rect l="l" t="t" r="r" b="b"/>
              <a:pathLst>
                <a:path w="673300" h="568235">
                  <a:moveTo>
                    <a:pt x="0" y="0"/>
                  </a:moveTo>
                  <a:lnTo>
                    <a:pt x="673300" y="0"/>
                  </a:lnTo>
                  <a:lnTo>
                    <a:pt x="673300" y="568235"/>
                  </a:lnTo>
                  <a:lnTo>
                    <a:pt x="0" y="568235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673300" cy="5968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218614" y="4280559"/>
            <a:ext cx="11850772" cy="2125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870"/>
              </a:lnSpc>
            </a:pPr>
            <a:r>
              <a:rPr lang="en-US" sz="16706" spc="-668" dirty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THANK</a:t>
            </a:r>
            <a:r>
              <a:rPr lang="en-US" sz="16706" i="1" spc="-668" dirty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 </a:t>
            </a:r>
            <a:r>
              <a:rPr lang="en-US" sz="16706" spc="-668" dirty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YOU</a:t>
            </a:r>
          </a:p>
        </p:txBody>
      </p:sp>
      <p:grpSp>
        <p:nvGrpSpPr>
          <p:cNvPr id="10" name="Group 10"/>
          <p:cNvGrpSpPr/>
          <p:nvPr/>
        </p:nvGrpSpPr>
        <p:grpSpPr>
          <a:xfrm rot="-10800000">
            <a:off x="14560244" y="4175495"/>
            <a:ext cx="2556436" cy="2157516"/>
            <a:chOff x="0" y="0"/>
            <a:chExt cx="673300" cy="56823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73300" cy="568235"/>
            </a:xfrm>
            <a:custGeom>
              <a:avLst/>
              <a:gdLst/>
              <a:ahLst/>
              <a:cxnLst/>
              <a:rect l="l" t="t" r="r" b="b"/>
              <a:pathLst>
                <a:path w="673300" h="568235">
                  <a:moveTo>
                    <a:pt x="0" y="0"/>
                  </a:moveTo>
                  <a:lnTo>
                    <a:pt x="673300" y="0"/>
                  </a:lnTo>
                  <a:lnTo>
                    <a:pt x="673300" y="568235"/>
                  </a:lnTo>
                  <a:lnTo>
                    <a:pt x="0" y="568235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673300" cy="5968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Freeform 3"/>
          <p:cNvSpPr/>
          <p:nvPr/>
        </p:nvSpPr>
        <p:spPr>
          <a:xfrm>
            <a:off x="7353674" y="6532566"/>
            <a:ext cx="8397896" cy="3145467"/>
          </a:xfrm>
          <a:custGeom>
            <a:avLst/>
            <a:gdLst/>
            <a:ahLst/>
            <a:cxnLst/>
            <a:rect l="l" t="t" r="r" b="b"/>
            <a:pathLst>
              <a:path w="8397896" h="3145467">
                <a:moveTo>
                  <a:pt x="0" y="0"/>
                </a:moveTo>
                <a:lnTo>
                  <a:pt x="8397896" y="0"/>
                </a:lnTo>
                <a:lnTo>
                  <a:pt x="8397896" y="3145467"/>
                </a:lnTo>
                <a:lnTo>
                  <a:pt x="0" y="31454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4480" r="-1652" b="-25997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2542134" y="141835"/>
            <a:ext cx="5745866" cy="5349401"/>
            <a:chOff x="0" y="0"/>
            <a:chExt cx="6350000" cy="5911850"/>
          </a:xfrm>
        </p:grpSpPr>
        <p:sp>
          <p:nvSpPr>
            <p:cNvPr id="5" name="Freeform 5"/>
            <p:cNvSpPr/>
            <p:nvPr/>
          </p:nvSpPr>
          <p:spPr>
            <a:xfrm>
              <a:off x="302" y="0"/>
              <a:ext cx="6348428" cy="5911850"/>
            </a:xfrm>
            <a:custGeom>
              <a:avLst/>
              <a:gdLst/>
              <a:ahLst/>
              <a:cxnLst/>
              <a:rect l="l" t="t" r="r" b="b"/>
              <a:pathLst>
                <a:path w="6348428" h="5911850">
                  <a:moveTo>
                    <a:pt x="1146508" y="402590"/>
                  </a:moveTo>
                  <a:lnTo>
                    <a:pt x="108918" y="2192020"/>
                  </a:lnTo>
                  <a:cubicBezTo>
                    <a:pt x="-68882" y="2498090"/>
                    <a:pt x="-25702" y="2884170"/>
                    <a:pt x="214328" y="3144520"/>
                  </a:cubicBezTo>
                  <a:lnTo>
                    <a:pt x="2525728" y="5651500"/>
                  </a:lnTo>
                  <a:cubicBezTo>
                    <a:pt x="2678128" y="5817870"/>
                    <a:pt x="2894028" y="5911850"/>
                    <a:pt x="3118818" y="5911850"/>
                  </a:cubicBezTo>
                  <a:lnTo>
                    <a:pt x="5540708" y="5911850"/>
                  </a:lnTo>
                  <a:cubicBezTo>
                    <a:pt x="5986478" y="5911850"/>
                    <a:pt x="6348428" y="5549900"/>
                    <a:pt x="6348428" y="5104130"/>
                  </a:cubicBezTo>
                  <a:lnTo>
                    <a:pt x="6348428" y="1891030"/>
                  </a:lnTo>
                  <a:cubicBezTo>
                    <a:pt x="6348428" y="1724660"/>
                    <a:pt x="6297628" y="1562100"/>
                    <a:pt x="6201108" y="1426210"/>
                  </a:cubicBezTo>
                  <a:lnTo>
                    <a:pt x="5439108" y="342900"/>
                  </a:lnTo>
                  <a:cubicBezTo>
                    <a:pt x="5287978" y="128270"/>
                    <a:pt x="5041598" y="0"/>
                    <a:pt x="4778708" y="0"/>
                  </a:cubicBezTo>
                  <a:lnTo>
                    <a:pt x="1845008" y="0"/>
                  </a:lnTo>
                  <a:cubicBezTo>
                    <a:pt x="1556718" y="0"/>
                    <a:pt x="1290018" y="153670"/>
                    <a:pt x="1146508" y="402590"/>
                  </a:cubicBezTo>
                  <a:close/>
                </a:path>
              </a:pathLst>
            </a:custGeom>
            <a:blipFill>
              <a:blip r:embed="rId4"/>
              <a:stretch>
                <a:fillRect l="-1992" t="-23702" r="-13202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216466" y="1386193"/>
            <a:ext cx="9152962" cy="3661854"/>
            <a:chOff x="0" y="0"/>
            <a:chExt cx="1854335" cy="7418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54335" cy="741869"/>
            </a:xfrm>
            <a:custGeom>
              <a:avLst/>
              <a:gdLst/>
              <a:ahLst/>
              <a:cxnLst/>
              <a:rect l="l" t="t" r="r" b="b"/>
              <a:pathLst>
                <a:path w="1854335" h="741869">
                  <a:moveTo>
                    <a:pt x="1854335" y="43138"/>
                  </a:moveTo>
                  <a:lnTo>
                    <a:pt x="1854335" y="698731"/>
                  </a:lnTo>
                  <a:cubicBezTo>
                    <a:pt x="1854335" y="722555"/>
                    <a:pt x="1835022" y="741869"/>
                    <a:pt x="1811197" y="741869"/>
                  </a:cubicBezTo>
                  <a:lnTo>
                    <a:pt x="43138" y="741869"/>
                  </a:lnTo>
                  <a:cubicBezTo>
                    <a:pt x="31697" y="741869"/>
                    <a:pt x="20725" y="737324"/>
                    <a:pt x="12635" y="729234"/>
                  </a:cubicBezTo>
                  <a:cubicBezTo>
                    <a:pt x="4545" y="721144"/>
                    <a:pt x="0" y="710172"/>
                    <a:pt x="0" y="698731"/>
                  </a:cubicBezTo>
                  <a:lnTo>
                    <a:pt x="0" y="43138"/>
                  </a:lnTo>
                  <a:cubicBezTo>
                    <a:pt x="0" y="31697"/>
                    <a:pt x="4545" y="20725"/>
                    <a:pt x="12635" y="12635"/>
                  </a:cubicBezTo>
                  <a:cubicBezTo>
                    <a:pt x="20725" y="4545"/>
                    <a:pt x="31697" y="0"/>
                    <a:pt x="43138" y="0"/>
                  </a:cubicBezTo>
                  <a:lnTo>
                    <a:pt x="1811197" y="0"/>
                  </a:lnTo>
                  <a:cubicBezTo>
                    <a:pt x="1822638" y="0"/>
                    <a:pt x="1833610" y="4545"/>
                    <a:pt x="1841700" y="12635"/>
                  </a:cubicBezTo>
                  <a:cubicBezTo>
                    <a:pt x="1849790" y="20725"/>
                    <a:pt x="1854335" y="31697"/>
                    <a:pt x="1854335" y="43138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rnd">
              <a:solidFill>
                <a:srgbClr val="3A2BA4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9525"/>
              <a:ext cx="1854335" cy="732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863599" lvl="1" indent="-431800" algn="l">
                <a:lnSpc>
                  <a:spcPts val="4799"/>
                </a:lnSpc>
                <a:buFont typeface="Arial"/>
                <a:buChar char="•"/>
              </a:pPr>
              <a:r>
                <a:rPr lang="en-US" sz="3999" spc="-7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Many traditional games lack interactive learning elements.</a:t>
              </a:r>
            </a:p>
            <a:p>
              <a:pPr marL="863599" lvl="1" indent="-431800" algn="l">
                <a:lnSpc>
                  <a:spcPts val="4799"/>
                </a:lnSpc>
                <a:buFont typeface="Arial"/>
                <a:buChar char="•"/>
              </a:pPr>
              <a:r>
                <a:rPr lang="en-US" sz="3999" spc="-7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Need for a simple, fun, and logic-based game.</a:t>
              </a:r>
            </a:p>
            <a:p>
              <a:pPr algn="ctr">
                <a:lnSpc>
                  <a:spcPts val="6000"/>
                </a:lnSpc>
              </a:pPr>
              <a:endParaRPr lang="en-US" sz="3999" spc="-7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endParaRPr>
            </a:p>
          </p:txBody>
        </p:sp>
      </p:grpSp>
      <p:sp>
        <p:nvSpPr>
          <p:cNvPr id="9" name="Freeform 9"/>
          <p:cNvSpPr/>
          <p:nvPr/>
        </p:nvSpPr>
        <p:spPr>
          <a:xfrm>
            <a:off x="171769" y="6202759"/>
            <a:ext cx="6699406" cy="3904880"/>
          </a:xfrm>
          <a:custGeom>
            <a:avLst/>
            <a:gdLst/>
            <a:ahLst/>
            <a:cxnLst/>
            <a:rect l="l" t="t" r="r" b="b"/>
            <a:pathLst>
              <a:path w="6699406" h="3904880">
                <a:moveTo>
                  <a:pt x="0" y="0"/>
                </a:moveTo>
                <a:lnTo>
                  <a:pt x="6699406" y="0"/>
                </a:lnTo>
                <a:lnTo>
                  <a:pt x="6699406" y="3904880"/>
                </a:lnTo>
                <a:lnTo>
                  <a:pt x="0" y="39048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577" t="-21692" r="-85"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1028700" y="351385"/>
            <a:ext cx="8758875" cy="1102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95"/>
              </a:lnSpc>
            </a:pPr>
            <a:r>
              <a:rPr lang="en-US" sz="8627" spc="-345" dirty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PROBLEM</a:t>
            </a:r>
            <a:r>
              <a:rPr lang="en-US" sz="8627" i="1" spc="-345" dirty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 </a:t>
            </a:r>
            <a:r>
              <a:rPr lang="en-US" sz="8627" spc="-345" dirty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STATEMENT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65203" y="5466774"/>
            <a:ext cx="405639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Key Requirements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48270" y="5466774"/>
            <a:ext cx="5746403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Core Player Objectives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84369" y="1447800"/>
            <a:ext cx="9832987" cy="8895280"/>
            <a:chOff x="0" y="0"/>
            <a:chExt cx="691647" cy="6256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91647" cy="625688"/>
            </a:xfrm>
            <a:custGeom>
              <a:avLst/>
              <a:gdLst/>
              <a:ahLst/>
              <a:cxnLst/>
              <a:rect l="l" t="t" r="r" b="b"/>
              <a:pathLst>
                <a:path w="691647" h="625688">
                  <a:moveTo>
                    <a:pt x="691647" y="40154"/>
                  </a:moveTo>
                  <a:lnTo>
                    <a:pt x="691647" y="585534"/>
                  </a:lnTo>
                  <a:cubicBezTo>
                    <a:pt x="691647" y="596183"/>
                    <a:pt x="687416" y="606397"/>
                    <a:pt x="679886" y="613927"/>
                  </a:cubicBezTo>
                  <a:cubicBezTo>
                    <a:pt x="672355" y="621458"/>
                    <a:pt x="662142" y="625688"/>
                    <a:pt x="651492" y="625688"/>
                  </a:cubicBezTo>
                  <a:lnTo>
                    <a:pt x="40154" y="625688"/>
                  </a:lnTo>
                  <a:cubicBezTo>
                    <a:pt x="17978" y="625688"/>
                    <a:pt x="0" y="607710"/>
                    <a:pt x="0" y="585534"/>
                  </a:cubicBezTo>
                  <a:lnTo>
                    <a:pt x="0" y="40154"/>
                  </a:lnTo>
                  <a:cubicBezTo>
                    <a:pt x="0" y="17978"/>
                    <a:pt x="17978" y="0"/>
                    <a:pt x="40154" y="0"/>
                  </a:cubicBezTo>
                  <a:lnTo>
                    <a:pt x="651492" y="0"/>
                  </a:lnTo>
                  <a:cubicBezTo>
                    <a:pt x="673669" y="0"/>
                    <a:pt x="691647" y="17978"/>
                    <a:pt x="691647" y="40154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8AB2A6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691647" cy="692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4543"/>
                </a:lnSpc>
              </a:pPr>
              <a:endParaRPr/>
            </a:p>
            <a:p>
              <a:pPr marL="690871" lvl="1" indent="-345435" algn="l">
                <a:lnSpc>
                  <a:spcPts val="4543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User interacts with the game using mouse clicks</a:t>
              </a:r>
            </a:p>
            <a:p>
              <a:pPr marL="690871" lvl="1" indent="-345435" algn="l">
                <a:lnSpc>
                  <a:spcPts val="4543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Input components used:</a:t>
              </a:r>
            </a:p>
            <a:p>
              <a:pPr marL="690871" lvl="1" indent="-345435" algn="l">
                <a:lnSpc>
                  <a:spcPts val="4543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Card clicks (JButton) to flip cards</a:t>
              </a:r>
            </a:p>
            <a:p>
              <a:pPr marL="690871" lvl="1" indent="-345435" algn="l">
                <a:lnSpc>
                  <a:spcPts val="4543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Difficulty selection (JComboBox)</a:t>
              </a:r>
            </a:p>
            <a:p>
              <a:pPr marL="1381742" lvl="2" indent="-460581" algn="l">
                <a:lnSpc>
                  <a:spcPts val="4543"/>
                </a:lnSpc>
                <a:buFont typeface="Arial"/>
                <a:buChar char="⚬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Easy (4×4), Medium (6×6), Hard (8×8)</a:t>
              </a:r>
            </a:p>
            <a:p>
              <a:pPr marL="690871" lvl="1" indent="-345435" algn="l">
                <a:lnSpc>
                  <a:spcPts val="4543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Mode selection (JComboBox)</a:t>
              </a:r>
            </a:p>
            <a:p>
              <a:pPr marL="1381742" lvl="2" indent="-460581" algn="l">
                <a:lnSpc>
                  <a:spcPts val="4543"/>
                </a:lnSpc>
                <a:buFont typeface="Arial"/>
                <a:buChar char="⚬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Image mode</a:t>
              </a:r>
            </a:p>
            <a:p>
              <a:pPr marL="1381742" lvl="2" indent="-460581" algn="l">
                <a:lnSpc>
                  <a:spcPts val="4543"/>
                </a:lnSpc>
                <a:buFont typeface="Arial"/>
                <a:buChar char="⚬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Number mode</a:t>
              </a:r>
            </a:p>
            <a:p>
              <a:pPr marL="690871" lvl="1" indent="-345435" algn="l">
                <a:lnSpc>
                  <a:spcPts val="4543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Sound toggle button to turn sound ON/OFF</a:t>
              </a:r>
            </a:p>
            <a:p>
              <a:pPr marL="690871" lvl="1" indent="-345435" algn="l">
                <a:lnSpc>
                  <a:spcPts val="4543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Restart button to reset the game</a:t>
              </a:r>
            </a:p>
            <a:p>
              <a:pPr marL="690871" lvl="1" indent="-345435" algn="l">
                <a:lnSpc>
                  <a:spcPts val="4543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Input handling is managed through ActionListener</a:t>
              </a:r>
            </a:p>
            <a:p>
              <a:pPr marL="690871" lvl="1" indent="-345435" algn="l">
                <a:lnSpc>
                  <a:spcPts val="4543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Anton"/>
                  <a:ea typeface="Anton"/>
                  <a:cs typeface="Anton"/>
                  <a:sym typeface="Anton"/>
                </a:rPr>
                <a:t>Multiple inputs are controlled using flags to prevent invalid actions</a:t>
              </a:r>
            </a:p>
            <a:p>
              <a:pPr algn="l">
                <a:lnSpc>
                  <a:spcPts val="4543"/>
                </a:lnSpc>
              </a:pPr>
              <a:endParaRPr lang="en-US" sz="31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8771756" y="2806965"/>
            <a:ext cx="9516244" cy="4904526"/>
          </a:xfrm>
          <a:custGeom>
            <a:avLst/>
            <a:gdLst/>
            <a:ahLst/>
            <a:cxnLst/>
            <a:rect l="l" t="t" r="r" b="b"/>
            <a:pathLst>
              <a:path w="9516244" h="4904526">
                <a:moveTo>
                  <a:pt x="0" y="0"/>
                </a:moveTo>
                <a:lnTo>
                  <a:pt x="9516244" y="0"/>
                </a:lnTo>
                <a:lnTo>
                  <a:pt x="9516244" y="4904526"/>
                </a:lnTo>
                <a:lnTo>
                  <a:pt x="0" y="49045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85015" y="507864"/>
            <a:ext cx="8001505" cy="939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34"/>
              </a:lnSpc>
            </a:pPr>
            <a:r>
              <a:rPr lang="en-US" sz="7404" spc="-296" dirty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INPUT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016840" y="716468"/>
            <a:ext cx="10870914" cy="8671677"/>
          </a:xfrm>
          <a:custGeom>
            <a:avLst/>
            <a:gdLst/>
            <a:ahLst/>
            <a:cxnLst/>
            <a:rect l="l" t="t" r="r" b="b"/>
            <a:pathLst>
              <a:path w="10870914" h="8671677">
                <a:moveTo>
                  <a:pt x="0" y="0"/>
                </a:moveTo>
                <a:lnTo>
                  <a:pt x="10870915" y="0"/>
                </a:lnTo>
                <a:lnTo>
                  <a:pt x="10870915" y="8671677"/>
                </a:lnTo>
                <a:lnTo>
                  <a:pt x="0" y="86716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04992" y="429296"/>
            <a:ext cx="6101705" cy="1018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95"/>
              </a:lnSpc>
            </a:pPr>
            <a:r>
              <a:rPr lang="en-US" sz="7890" spc="-315" dirty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APPROACH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26353" y="1447800"/>
            <a:ext cx="7727327" cy="7560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0733" lvl="1" indent="-355366" algn="l">
              <a:lnSpc>
                <a:spcPts val="3983"/>
              </a:lnSpc>
              <a:buFont typeface="Arial"/>
              <a:buChar char="•"/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GAME BUILT USING JAVA SWING GUI</a:t>
            </a:r>
          </a:p>
          <a:p>
            <a:pPr marL="710733" lvl="1" indent="-355366" algn="l">
              <a:lnSpc>
                <a:spcPts val="3983"/>
              </a:lnSpc>
              <a:buFont typeface="Arial"/>
              <a:buChar char="•"/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CARDS ARRANGED IN A GRID LAYOUT</a:t>
            </a:r>
          </a:p>
          <a:p>
            <a:pPr marL="710733" lvl="1" indent="-355366" algn="l">
              <a:lnSpc>
                <a:spcPts val="3983"/>
              </a:lnSpc>
              <a:buFont typeface="Arial"/>
              <a:buChar char="•"/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EACH CARD HAS:</a:t>
            </a:r>
          </a:p>
          <a:p>
            <a:pPr algn="l">
              <a:lnSpc>
                <a:spcPts val="3983"/>
              </a:lnSpc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            HIDDEN STATE</a:t>
            </a:r>
          </a:p>
          <a:p>
            <a:pPr algn="l">
              <a:lnSpc>
                <a:spcPts val="3983"/>
              </a:lnSpc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            REVEALED STATE</a:t>
            </a:r>
          </a:p>
          <a:p>
            <a:pPr marL="710733" lvl="1" indent="-355366" algn="l">
              <a:lnSpc>
                <a:spcPts val="3983"/>
              </a:lnSpc>
              <a:buFont typeface="Arial"/>
              <a:buChar char="•"/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LOGIC FLOW:</a:t>
            </a:r>
          </a:p>
          <a:p>
            <a:pPr marL="1421465" lvl="2" indent="-473822" algn="l">
              <a:lnSpc>
                <a:spcPts val="3983"/>
              </a:lnSpc>
              <a:buFont typeface="Arial"/>
              <a:buChar char="⚬"/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FLIP FIRST CARD</a:t>
            </a:r>
          </a:p>
          <a:p>
            <a:pPr marL="1421465" lvl="2" indent="-473822" algn="l">
              <a:lnSpc>
                <a:spcPts val="3983"/>
              </a:lnSpc>
              <a:buFont typeface="Arial"/>
              <a:buChar char="⚬"/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FLIP SECOND CARD</a:t>
            </a:r>
          </a:p>
          <a:p>
            <a:pPr marL="1421465" lvl="2" indent="-473822" algn="l">
              <a:lnSpc>
                <a:spcPts val="3983"/>
              </a:lnSpc>
              <a:buFont typeface="Arial"/>
              <a:buChar char="⚬"/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COMPARE BOTH CARDS</a:t>
            </a:r>
          </a:p>
          <a:p>
            <a:pPr marL="1421465" lvl="2" indent="-473822" algn="l">
              <a:lnSpc>
                <a:spcPts val="3983"/>
              </a:lnSpc>
              <a:buFont typeface="Arial"/>
              <a:buChar char="⚬"/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MATCH → KEEP OPEN</a:t>
            </a:r>
          </a:p>
          <a:p>
            <a:pPr marL="1421465" lvl="2" indent="-473822" algn="l">
              <a:lnSpc>
                <a:spcPts val="3983"/>
              </a:lnSpc>
              <a:buFont typeface="Arial"/>
              <a:buChar char="⚬"/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NO MATCH → HIDE AGAIN</a:t>
            </a:r>
          </a:p>
          <a:p>
            <a:pPr marL="710733" lvl="1" indent="-355366" algn="l">
              <a:lnSpc>
                <a:spcPts val="3983"/>
              </a:lnSpc>
              <a:buFont typeface="Arial"/>
              <a:buChar char="•"/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TIMERS USED FOR:</a:t>
            </a:r>
          </a:p>
          <a:p>
            <a:pPr algn="l">
              <a:lnSpc>
                <a:spcPts val="3983"/>
              </a:lnSpc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              HIDING CARDS</a:t>
            </a:r>
          </a:p>
          <a:p>
            <a:pPr algn="l">
              <a:lnSpc>
                <a:spcPts val="3983"/>
              </a:lnSpc>
            </a:pPr>
            <a:r>
              <a:rPr lang="en-US" sz="3291" spc="3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              TRACKING GAME TIME</a:t>
            </a:r>
          </a:p>
          <a:p>
            <a:pPr algn="l">
              <a:lnSpc>
                <a:spcPts val="3950"/>
              </a:lnSpc>
            </a:pPr>
            <a:endParaRPr lang="en-US" sz="3291" spc="39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D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4290"/>
            <a:ext cx="18288000" cy="10218420"/>
          </a:xfrm>
          <a:custGeom>
            <a:avLst/>
            <a:gdLst/>
            <a:ahLst/>
            <a:cxnLst/>
            <a:rect l="l" t="t" r="r" b="b"/>
            <a:pathLst>
              <a:path w="18288000" h="10218420">
                <a:moveTo>
                  <a:pt x="0" y="0"/>
                </a:moveTo>
                <a:lnTo>
                  <a:pt x="18288000" y="0"/>
                </a:lnTo>
                <a:lnTo>
                  <a:pt x="18288000" y="10218420"/>
                </a:lnTo>
                <a:lnTo>
                  <a:pt x="0" y="10218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D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617289"/>
            <a:ext cx="16201202" cy="8720821"/>
          </a:xfrm>
          <a:custGeom>
            <a:avLst/>
            <a:gdLst/>
            <a:ahLst/>
            <a:cxnLst/>
            <a:rect l="l" t="t" r="r" b="b"/>
            <a:pathLst>
              <a:path w="16201202" h="8720821">
                <a:moveTo>
                  <a:pt x="0" y="0"/>
                </a:moveTo>
                <a:lnTo>
                  <a:pt x="16201202" y="0"/>
                </a:lnTo>
                <a:lnTo>
                  <a:pt x="16201202" y="8720821"/>
                </a:lnTo>
                <a:lnTo>
                  <a:pt x="0" y="87208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3802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57410" y="288568"/>
            <a:ext cx="9384935" cy="1819555"/>
            <a:chOff x="0" y="0"/>
            <a:chExt cx="2696887" cy="52287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696887" cy="522873"/>
            </a:xfrm>
            <a:custGeom>
              <a:avLst/>
              <a:gdLst/>
              <a:ahLst/>
              <a:cxnLst/>
              <a:rect l="l" t="t" r="r" b="b"/>
              <a:pathLst>
                <a:path w="2696887" h="522873">
                  <a:moveTo>
                    <a:pt x="2696887" y="42071"/>
                  </a:moveTo>
                  <a:lnTo>
                    <a:pt x="2696887" y="480801"/>
                  </a:lnTo>
                  <a:cubicBezTo>
                    <a:pt x="2696887" y="504037"/>
                    <a:pt x="2678051" y="522873"/>
                    <a:pt x="2654815" y="522873"/>
                  </a:cubicBezTo>
                  <a:lnTo>
                    <a:pt x="42071" y="522873"/>
                  </a:lnTo>
                  <a:cubicBezTo>
                    <a:pt x="18836" y="522873"/>
                    <a:pt x="0" y="504037"/>
                    <a:pt x="0" y="480801"/>
                  </a:cubicBezTo>
                  <a:lnTo>
                    <a:pt x="0" y="42071"/>
                  </a:lnTo>
                  <a:cubicBezTo>
                    <a:pt x="0" y="18836"/>
                    <a:pt x="18836" y="0"/>
                    <a:pt x="42071" y="0"/>
                  </a:cubicBezTo>
                  <a:lnTo>
                    <a:pt x="2654815" y="0"/>
                  </a:lnTo>
                  <a:cubicBezTo>
                    <a:pt x="2678051" y="0"/>
                    <a:pt x="2696887" y="18836"/>
                    <a:pt x="2696887" y="420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8AB2A6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2696887" cy="522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94308" y="119587"/>
            <a:ext cx="2556436" cy="2157516"/>
            <a:chOff x="0" y="0"/>
            <a:chExt cx="673300" cy="56823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73300" cy="568235"/>
            </a:xfrm>
            <a:custGeom>
              <a:avLst/>
              <a:gdLst/>
              <a:ahLst/>
              <a:cxnLst/>
              <a:rect l="l" t="t" r="r" b="b"/>
              <a:pathLst>
                <a:path w="673300" h="568235">
                  <a:moveTo>
                    <a:pt x="0" y="0"/>
                  </a:moveTo>
                  <a:lnTo>
                    <a:pt x="673300" y="0"/>
                  </a:lnTo>
                  <a:lnTo>
                    <a:pt x="673300" y="568235"/>
                  </a:lnTo>
                  <a:lnTo>
                    <a:pt x="0" y="568235"/>
                  </a:lnTo>
                  <a:close/>
                </a:path>
              </a:pathLst>
            </a:custGeom>
            <a:gradFill rotWithShape="1">
              <a:gsLst>
                <a:gs pos="0">
                  <a:srgbClr val="3E9D81">
                    <a:alpha val="100000"/>
                  </a:srgbClr>
                </a:gs>
                <a:gs pos="100000">
                  <a:srgbClr val="3E9D81">
                    <a:alpha val="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673300" cy="5968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-406060" y="828598"/>
            <a:ext cx="11850772" cy="1279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9"/>
              </a:lnSpc>
            </a:pPr>
            <a:r>
              <a:rPr lang="en-US" sz="9999" spc="-399" dirty="0">
                <a:solidFill>
                  <a:srgbClr val="8AB2A6"/>
                </a:solidFill>
                <a:latin typeface="Anton Italics"/>
                <a:ea typeface="Anton Italics"/>
                <a:cs typeface="Anton Italics"/>
                <a:sym typeface="Anton Italics"/>
              </a:rPr>
              <a:t>CONTRIBUTIONS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01602" y="2561018"/>
            <a:ext cx="3775198" cy="16310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16"/>
              </a:lnSpc>
            </a:pPr>
            <a:r>
              <a:rPr lang="en-US" sz="4654" dirty="0">
                <a:solidFill>
                  <a:srgbClr val="8AB2A6"/>
                </a:solidFill>
                <a:latin typeface="Anton"/>
                <a:ea typeface="Anton"/>
                <a:cs typeface="Anton"/>
                <a:sym typeface="Anton"/>
              </a:rPr>
              <a:t>I Jaswanth</a:t>
            </a:r>
          </a:p>
          <a:p>
            <a:pPr algn="ctr">
              <a:lnSpc>
                <a:spcPts val="6516"/>
              </a:lnSpc>
            </a:pPr>
            <a:r>
              <a:rPr lang="en-US" sz="4654" dirty="0">
                <a:solidFill>
                  <a:srgbClr val="8AB2A6"/>
                </a:solidFill>
                <a:latin typeface="Anton"/>
                <a:ea typeface="Anton"/>
                <a:cs typeface="Anton"/>
                <a:sym typeface="Anton"/>
              </a:rPr>
              <a:t>SE23UMCS015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436382" y="2561018"/>
            <a:ext cx="6005963" cy="870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63"/>
              </a:lnSpc>
            </a:pPr>
            <a:r>
              <a:rPr lang="en-US" sz="5116">
                <a:solidFill>
                  <a:srgbClr val="8AB2A6"/>
                </a:solidFill>
                <a:latin typeface="Anton"/>
                <a:ea typeface="Anton"/>
                <a:cs typeface="Anton"/>
                <a:sym typeface="Anton"/>
              </a:rPr>
              <a:t>Game Logic &amp; Flow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6876" y="4839135"/>
            <a:ext cx="17042606" cy="3473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88"/>
              </a:lnSpc>
            </a:pPr>
            <a:endParaRPr/>
          </a:p>
          <a:p>
            <a:pPr marL="744743" lvl="1" indent="-372372" algn="l">
              <a:lnSpc>
                <a:spcPts val="5588"/>
              </a:lnSpc>
              <a:buFont typeface="Arial"/>
              <a:buChar char="•"/>
            </a:pPr>
            <a:r>
              <a:rPr lang="en-US" sz="344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Designed the core game logic (card flipping, matching pairs, move counting).</a:t>
            </a:r>
          </a:p>
          <a:p>
            <a:pPr marL="744743" lvl="1" indent="-372372" algn="l">
              <a:lnSpc>
                <a:spcPts val="5588"/>
              </a:lnSpc>
              <a:buFont typeface="Arial"/>
              <a:buChar char="•"/>
            </a:pPr>
            <a:r>
              <a:rPr lang="en-US" sz="344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Implemented actionPerformed(), hideCards(), resetSelection().</a:t>
            </a:r>
          </a:p>
          <a:p>
            <a:pPr marL="744743" lvl="1" indent="-372372" algn="l">
              <a:lnSpc>
                <a:spcPts val="5588"/>
              </a:lnSpc>
              <a:buFont typeface="Arial"/>
              <a:buChar char="•"/>
            </a:pPr>
            <a:r>
              <a:rPr lang="en-US" sz="344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Controlled game states (busy, started, firstCard, secondCard).</a:t>
            </a:r>
          </a:p>
          <a:p>
            <a:pPr marL="744743" lvl="1" indent="-372372" algn="l">
              <a:lnSpc>
                <a:spcPts val="5588"/>
              </a:lnSpc>
              <a:buFont typeface="Arial"/>
              <a:buChar char="•"/>
            </a:pPr>
            <a:r>
              <a:rPr lang="en-US" sz="344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Implemented win condition check using checkFinished().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D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381000" y="869213"/>
            <a:ext cx="8534400" cy="9201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sz="5399" dirty="0">
                <a:solidFill>
                  <a:srgbClr val="8AB2A6"/>
                </a:solidFill>
                <a:latin typeface="Anton"/>
                <a:ea typeface="Anton"/>
                <a:cs typeface="Anton"/>
                <a:sym typeface="Anton"/>
              </a:rPr>
              <a:t>S Yashwanth Reddy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08595" y="1595532"/>
            <a:ext cx="4806404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>
                <a:solidFill>
                  <a:srgbClr val="8AB2A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SE23UMCS058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2748888"/>
            <a:ext cx="9144000" cy="2919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17"/>
              </a:lnSpc>
            </a:pPr>
            <a:r>
              <a:rPr lang="en-US" sz="5584">
                <a:solidFill>
                  <a:srgbClr val="8AB2A6"/>
                </a:solidFill>
                <a:latin typeface="Anton"/>
                <a:ea typeface="Anton"/>
                <a:cs typeface="Anton"/>
                <a:sym typeface="Anton"/>
              </a:rPr>
              <a:t>GUI Design (Swing &amp; AWT)</a:t>
            </a:r>
          </a:p>
          <a:p>
            <a:pPr algn="ctr">
              <a:lnSpc>
                <a:spcPts val="7817"/>
              </a:lnSpc>
            </a:pPr>
            <a:endParaRPr lang="en-US" sz="5584">
              <a:solidFill>
                <a:srgbClr val="8AB2A6"/>
              </a:solidFill>
              <a:latin typeface="Anton"/>
              <a:ea typeface="Anton"/>
              <a:cs typeface="Anton"/>
              <a:sym typeface="Anton"/>
            </a:endParaRPr>
          </a:p>
          <a:p>
            <a:pPr algn="ctr">
              <a:lnSpc>
                <a:spcPts val="7817"/>
              </a:lnSpc>
            </a:pPr>
            <a:endParaRPr lang="en-US" sz="5584">
              <a:solidFill>
                <a:srgbClr val="8AB2A6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0" y="4505960"/>
            <a:ext cx="17259300" cy="4762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4855" lvl="1" indent="-372428" algn="just">
              <a:lnSpc>
                <a:spcPts val="5416"/>
              </a:lnSpc>
              <a:buFont typeface="Arial"/>
              <a:buChar char="•"/>
            </a:pPr>
            <a:r>
              <a:rPr lang="en-US" sz="345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Designed the user interface layout using JFrame, JPanel, GridLayout, and BorderLayout.</a:t>
            </a:r>
          </a:p>
          <a:p>
            <a:pPr marL="744855" lvl="1" indent="-372428" algn="just">
              <a:lnSpc>
                <a:spcPts val="5416"/>
              </a:lnSpc>
              <a:buFont typeface="Arial"/>
              <a:buChar char="•"/>
            </a:pPr>
            <a:r>
              <a:rPr lang="en-US" sz="345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Created and styled buttons, labels, combo boxes.</a:t>
            </a:r>
          </a:p>
          <a:p>
            <a:pPr marL="744855" lvl="1" indent="-372428" algn="just">
              <a:lnSpc>
                <a:spcPts val="5416"/>
              </a:lnSpc>
              <a:buFont typeface="Arial"/>
              <a:buChar char="•"/>
            </a:pPr>
            <a:r>
              <a:rPr lang="en-US" sz="345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Implemented the top control panel (Moves, Time, Level, Mode, Theme, Restart).</a:t>
            </a:r>
          </a:p>
          <a:p>
            <a:pPr marL="744855" lvl="1" indent="-372428" algn="just">
              <a:lnSpc>
                <a:spcPts val="5416"/>
              </a:lnSpc>
              <a:buFont typeface="Arial"/>
              <a:buChar char="•"/>
            </a:pPr>
            <a:r>
              <a:rPr lang="en-US" sz="345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Managed board creation in createBoard().</a:t>
            </a:r>
          </a:p>
          <a:p>
            <a:pPr algn="just">
              <a:lnSpc>
                <a:spcPts val="5416"/>
              </a:lnSpc>
            </a:pPr>
            <a:endParaRPr lang="en-US" sz="3450" b="1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D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671799"/>
            <a:ext cx="6057900" cy="18210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135"/>
              </a:lnSpc>
            </a:pPr>
            <a:r>
              <a:rPr lang="en-US" sz="5946" b="1" dirty="0">
                <a:solidFill>
                  <a:srgbClr val="8AB2A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 Revanth</a:t>
            </a:r>
          </a:p>
          <a:p>
            <a:pPr algn="l">
              <a:lnSpc>
                <a:spcPts val="7135"/>
              </a:lnSpc>
            </a:pPr>
            <a:r>
              <a:rPr lang="en-US" sz="5946" b="1" dirty="0">
                <a:solidFill>
                  <a:srgbClr val="8AB2A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SE23UMCS051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-533400" y="2492810"/>
            <a:ext cx="7994961" cy="988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13"/>
              </a:lnSpc>
            </a:pPr>
            <a:r>
              <a:rPr lang="en-US" sz="5795" dirty="0">
                <a:solidFill>
                  <a:srgbClr val="8AB2A6"/>
                </a:solidFill>
                <a:latin typeface="Anton"/>
                <a:ea typeface="Anton"/>
                <a:cs typeface="Anton"/>
                <a:sym typeface="Anton"/>
              </a:rPr>
              <a:t>Graphics &amp; Card Generation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04800" y="5144429"/>
            <a:ext cx="16606864" cy="2773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4458" lvl="1" indent="-372229" algn="l">
              <a:lnSpc>
                <a:spcPts val="5551"/>
              </a:lnSpc>
              <a:buFont typeface="Arial"/>
              <a:buChar char="•"/>
            </a:pPr>
            <a:r>
              <a:rPr lang="en-US" sz="3448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Implemented dynamic card generation for Images and Numbers modes.</a:t>
            </a:r>
          </a:p>
          <a:p>
            <a:pPr marL="744458" lvl="1" indent="-372229" algn="l">
              <a:lnSpc>
                <a:spcPts val="5551"/>
              </a:lnSpc>
              <a:buFont typeface="Arial"/>
              <a:buChar char="•"/>
            </a:pPr>
            <a:r>
              <a:rPr lang="en-US" sz="3448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Created custom card visuals using </a:t>
            </a:r>
            <a:r>
              <a:rPr lang="en-US" sz="3448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BufferedImage</a:t>
            </a:r>
            <a:r>
              <a:rPr lang="en-US" sz="3448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and Graphics2D.</a:t>
            </a:r>
          </a:p>
          <a:p>
            <a:pPr marL="744458" lvl="1" indent="-372229" algn="l">
              <a:lnSpc>
                <a:spcPts val="5551"/>
              </a:lnSpc>
              <a:buFont typeface="Arial"/>
              <a:buChar char="•"/>
            </a:pPr>
            <a:r>
              <a:rPr lang="en-US" sz="3448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Implemented </a:t>
            </a:r>
            <a:r>
              <a:rPr lang="en-US" sz="3448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createNumberIcon</a:t>
            </a:r>
            <a:r>
              <a:rPr lang="en-US" sz="3448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() and </a:t>
            </a:r>
            <a:r>
              <a:rPr lang="en-US" sz="3448" b="1" dirty="0" err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createBackIcon</a:t>
            </a:r>
            <a:r>
              <a:rPr lang="en-US" sz="3448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().</a:t>
            </a:r>
          </a:p>
          <a:p>
            <a:pPr marL="744458" lvl="1" indent="-372229" algn="l">
              <a:lnSpc>
                <a:spcPts val="5551"/>
              </a:lnSpc>
              <a:buFont typeface="Arial"/>
              <a:buChar char="•"/>
            </a:pPr>
            <a:r>
              <a:rPr lang="en-US" sz="3448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Managed image scaling and shuffling logic.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408</Words>
  <Application>Microsoft Office PowerPoint</Application>
  <PresentationFormat>Custom</PresentationFormat>
  <Paragraphs>74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Anton</vt:lpstr>
      <vt:lpstr>Calibri</vt:lpstr>
      <vt:lpstr>Arial</vt:lpstr>
      <vt:lpstr>Canva Sans Bold</vt:lpstr>
      <vt:lpstr>Anton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 game</dc:title>
  <cp:lastModifiedBy>Bhagyalaxmi Levadala</cp:lastModifiedBy>
  <cp:revision>3</cp:revision>
  <dcterms:created xsi:type="dcterms:W3CDTF">2006-08-16T00:00:00Z</dcterms:created>
  <dcterms:modified xsi:type="dcterms:W3CDTF">2025-12-14T11:10:19Z</dcterms:modified>
  <dc:identifier>DAG7d_PAmww</dc:identifier>
</cp:coreProperties>
</file>

<file path=docProps/thumbnail.jpeg>
</file>